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0" r:id="rId2"/>
    <p:sldId id="263" r:id="rId3"/>
    <p:sldId id="264" r:id="rId4"/>
    <p:sldId id="262" r:id="rId5"/>
    <p:sldId id="265" r:id="rId6"/>
    <p:sldId id="257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2"/>
    <p:restoredTop sz="94617"/>
  </p:normalViewPr>
  <p:slideViewPr>
    <p:cSldViewPr snapToGrid="0" snapToObjects="1">
      <p:cViewPr varScale="1">
        <p:scale>
          <a:sx n="73" d="100"/>
          <a:sy n="73" d="100"/>
        </p:scale>
        <p:origin x="23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EA95E2-5314-724A-8E88-86B5949EFBB6}" type="datetimeFigureOut">
              <a:rPr lang="en-US" smtClean="0"/>
              <a:t>5/4/19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52318-426B-EE4A-A343-1FF22B3D2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9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49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11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403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21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51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553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65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3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00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116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136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87BB8-7D68-BE4D-A66A-9847C602D600}" type="datetimeFigureOut">
              <a:rPr lang="en-US" smtClean="0"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88F2-2E59-F64C-B1D7-85A7FB17A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71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E105CA1-572B-A74C-B71B-DEC9FEEE1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" y="-75230"/>
            <a:ext cx="1218438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xmlns="" id="{70065F74-A6B5-5143-8C01-AD0CF218D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013" y="2043113"/>
            <a:ext cx="10515600" cy="2091142"/>
          </a:xfrm>
        </p:spPr>
        <p:txBody>
          <a:bodyPr anchor="t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bg1"/>
                </a:solidFill>
              </a:rPr>
              <a:t>Which Programming</a:t>
            </a:r>
            <a:r>
              <a:rPr lang="en-US" b="1" smtClean="0">
                <a:solidFill>
                  <a:schemeClr val="bg1"/>
                </a:solidFill>
              </a:rPr>
              <a:t/>
            </a:r>
            <a:br>
              <a:rPr lang="en-US" b="1" smtClean="0">
                <a:solidFill>
                  <a:schemeClr val="bg1"/>
                </a:solidFill>
              </a:rPr>
            </a:br>
            <a:r>
              <a:rPr lang="en-US" b="1" smtClean="0">
                <a:solidFill>
                  <a:schemeClr val="bg1"/>
                </a:solidFill>
              </a:rPr>
              <a:t>Languages will still</a:t>
            </a:r>
            <a:br>
              <a:rPr lang="en-US" b="1" smtClean="0">
                <a:solidFill>
                  <a:schemeClr val="bg1"/>
                </a:solidFill>
              </a:rPr>
            </a:br>
            <a:r>
              <a:rPr lang="en-US" b="1" smtClean="0">
                <a:solidFill>
                  <a:schemeClr val="bg1"/>
                </a:solidFill>
              </a:rPr>
              <a:t>Exist in 2030?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317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46" y="412782"/>
            <a:ext cx="10931769" cy="623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0" y="241300"/>
            <a:ext cx="1052830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60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" y="0"/>
            <a:ext cx="109403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850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" b="244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3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1886" y="6284464"/>
            <a:ext cx="8229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stackoverflow.blog</a:t>
            </a:r>
            <a:r>
              <a:rPr lang="en-US" dirty="0"/>
              <a:t>/2017/09/06/incredible-growth-python/</a:t>
            </a:r>
          </a:p>
        </p:txBody>
      </p:sp>
      <p:pic>
        <p:nvPicPr>
          <p:cNvPr id="1026" name="Picture 2" descr="https://zgab33vy595fw5zq-zippykid.netdna-ssl.com/wp-content/uploads/2017/09/growth_major_languages-1-1024x87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7943" y="388943"/>
            <a:ext cx="6740447" cy="5779407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61E1542-8C88-2340-BBB1-0A21C495E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5846" y="6232560"/>
            <a:ext cx="518099" cy="373513"/>
          </a:xfrm>
          <a:prstGeom prst="rect">
            <a:avLst/>
          </a:prstGeom>
        </p:spPr>
      </p:pic>
      <p:pic>
        <p:nvPicPr>
          <p:cNvPr id="6" name="Picture 2" descr="oursera Logo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0" t="16600" r="7412" b="17964"/>
          <a:stretch/>
        </p:blipFill>
        <p:spPr bwMode="auto">
          <a:xfrm>
            <a:off x="919033" y="5504820"/>
            <a:ext cx="1838681" cy="373969"/>
          </a:xfrm>
          <a:prstGeom prst="rect">
            <a:avLst/>
          </a:prstGeom>
          <a:noFill/>
          <a:ln w="12700">
            <a:solidFill>
              <a:srgbClr val="222A35">
                <a:alpha val="54902"/>
              </a:srgb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/>
          <p:cNvCxnSpPr>
            <a:stCxn id="6" idx="3"/>
          </p:cNvCxnSpPr>
          <p:nvPr/>
        </p:nvCxnSpPr>
        <p:spPr>
          <a:xfrm>
            <a:off x="2757714" y="5691805"/>
            <a:ext cx="1582057" cy="1869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124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793343" cy="1325563"/>
          </a:xfrm>
        </p:spPr>
        <p:txBody>
          <a:bodyPr/>
          <a:lstStyle/>
          <a:p>
            <a:r>
              <a:rPr lang="en-US" dirty="0" smtClean="0"/>
              <a:t>Why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93343" cy="4351338"/>
          </a:xfrm>
        </p:spPr>
        <p:txBody>
          <a:bodyPr/>
          <a:lstStyle/>
          <a:p>
            <a:r>
              <a:rPr lang="en-US" dirty="0" smtClean="0"/>
              <a:t>The core of Python is small and easy to understand</a:t>
            </a:r>
          </a:p>
          <a:p>
            <a:r>
              <a:rPr lang="en-US" dirty="0" smtClean="0"/>
              <a:t>Python is easily expanded using C when performance is critical</a:t>
            </a:r>
          </a:p>
          <a:p>
            <a:r>
              <a:rPr lang="en-US" dirty="0" smtClean="0"/>
              <a:t>Python absorbs applications and turns them into libraries</a:t>
            </a:r>
          </a:p>
          <a:p>
            <a:r>
              <a:rPr lang="en-US" dirty="0" smtClean="0"/>
              <a:t>Python </a:t>
            </a:r>
            <a:r>
              <a:rPr lang="en-US" smtClean="0"/>
              <a:t>loves orchestration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023428" y="732486"/>
            <a:ext cx="5653314" cy="5112366"/>
            <a:chOff x="377371" y="572829"/>
            <a:chExt cx="5653314" cy="5112366"/>
          </a:xfrm>
        </p:grpSpPr>
        <p:sp>
          <p:nvSpPr>
            <p:cNvPr id="5" name="Oval 4"/>
            <p:cNvSpPr/>
            <p:nvPr/>
          </p:nvSpPr>
          <p:spPr>
            <a:xfrm>
              <a:off x="2939142" y="2714171"/>
              <a:ext cx="3091543" cy="899886"/>
            </a:xfrm>
            <a:prstGeom prst="ellipse">
              <a:avLst/>
            </a:prstGeom>
            <a:solidFill>
              <a:srgbClr val="2E75B6">
                <a:alpha val="56078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          Data  Mining</a:t>
              </a:r>
              <a:endParaRPr lang="en-US" sz="2000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377371" y="2714171"/>
              <a:ext cx="3091543" cy="899886"/>
            </a:xfrm>
            <a:prstGeom prst="ellipse">
              <a:avLst/>
            </a:prstGeom>
            <a:solidFill>
              <a:srgbClr val="2E75B6">
                <a:alpha val="56078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AI / ML</a:t>
              </a:r>
              <a:endParaRPr lang="en-US" dirty="0"/>
            </a:p>
          </p:txBody>
        </p:sp>
        <p:sp>
          <p:nvSpPr>
            <p:cNvPr id="7" name="Oval 6"/>
            <p:cNvSpPr/>
            <p:nvPr/>
          </p:nvSpPr>
          <p:spPr>
            <a:xfrm rot="18472701">
              <a:off x="2445657" y="1668658"/>
              <a:ext cx="3091543" cy="899886"/>
            </a:xfrm>
            <a:prstGeom prst="ellipse">
              <a:avLst/>
            </a:prstGeom>
            <a:solidFill>
              <a:srgbClr val="2E75B6">
                <a:alpha val="56078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Computation</a:t>
              </a:r>
              <a:endParaRPr lang="en-US" sz="2000" dirty="0"/>
            </a:p>
          </p:txBody>
        </p:sp>
        <p:sp>
          <p:nvSpPr>
            <p:cNvPr id="8" name="Oval 7"/>
            <p:cNvSpPr/>
            <p:nvPr/>
          </p:nvSpPr>
          <p:spPr>
            <a:xfrm rot="2726539">
              <a:off x="791027" y="1776318"/>
              <a:ext cx="3091543" cy="899886"/>
            </a:xfrm>
            <a:prstGeom prst="ellipse">
              <a:avLst/>
            </a:prstGeom>
            <a:solidFill>
              <a:srgbClr val="2E75B6">
                <a:alpha val="56078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Statistics</a:t>
              </a:r>
              <a:endParaRPr lang="en-US" sz="2000" dirty="0"/>
            </a:p>
          </p:txBody>
        </p:sp>
        <p:sp>
          <p:nvSpPr>
            <p:cNvPr id="9" name="Oval 8"/>
            <p:cNvSpPr/>
            <p:nvPr/>
          </p:nvSpPr>
          <p:spPr>
            <a:xfrm rot="3260753">
              <a:off x="2375289" y="3689481"/>
              <a:ext cx="3091543" cy="899886"/>
            </a:xfrm>
            <a:prstGeom prst="ellipse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????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 rot="18778361">
              <a:off x="801023" y="3585826"/>
              <a:ext cx="3091543" cy="899886"/>
            </a:xfrm>
            <a:prstGeom prst="ellipse">
              <a:avLst/>
            </a:prstGeom>
            <a:solidFill>
              <a:srgbClr val="2E75B6">
                <a:alpha val="56078"/>
              </a:srgb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Web Apps                </a:t>
              </a:r>
              <a:endParaRPr lang="en-US" sz="2000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2939142" y="2839114"/>
              <a:ext cx="558799" cy="55879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061E1542-8C88-2340-BBB1-0A21C495E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5846" y="6232560"/>
            <a:ext cx="518099" cy="37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63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788229"/>
            <a:ext cx="10515600" cy="238873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Java </a:t>
            </a:r>
            <a:r>
              <a:rPr lang="en-US" dirty="0" err="1" smtClean="0"/>
              <a:t>int</a:t>
            </a:r>
            <a:r>
              <a:rPr lang="en-US" dirty="0" smtClean="0"/>
              <a:t> (primitive) versus Integer (object)</a:t>
            </a:r>
          </a:p>
          <a:p>
            <a:r>
              <a:rPr lang="en-US" dirty="0" smtClean="0"/>
              <a:t>PHP </a:t>
            </a:r>
            <a:r>
              <a:rPr lang="mr-IN" dirty="0" smtClean="0"/>
              <a:t>–</a:t>
            </a:r>
            <a:r>
              <a:rPr lang="en-US" dirty="0" smtClean="0"/>
              <a:t> arrays are primitives</a:t>
            </a:r>
          </a:p>
          <a:p>
            <a:r>
              <a:rPr lang="en-US" dirty="0" smtClean="0"/>
              <a:t>Ease of plugging in powerful "native" / C extensions to Python (PHP too)</a:t>
            </a:r>
          </a:p>
          <a:p>
            <a:r>
              <a:rPr lang="en-US" dirty="0" smtClean="0"/>
              <a:t>Java / C# - data structure shape must be pre-agreed all the way down</a:t>
            </a:r>
          </a:p>
          <a:p>
            <a:r>
              <a:rPr lang="mr-IN" dirty="0" smtClean="0"/>
              <a:t>…</a:t>
            </a:r>
            <a:r>
              <a:rPr lang="en-US" dirty="0" smtClean="0"/>
              <a:t>.</a:t>
            </a:r>
            <a:endParaRPr lang="en-US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/>
          </p:nvPr>
        </p:nvGraphicFramePr>
        <p:xfrm>
          <a:off x="838200" y="1549854"/>
          <a:ext cx="10515600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1752600"/>
                <a:gridCol w="1752600"/>
                <a:gridCol w="1752600"/>
                <a:gridCol w="1752600"/>
                <a:gridCol w="1752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Language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Python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PHP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JavaScript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Java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C#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Linear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List / Tuple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Associative Array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Array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List&lt;T&gt; / Array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List&lt;T&gt;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Key / Value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Dictionary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Associative Array / Object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Object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Map&lt;K,V&gt;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Dictionary&lt;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TKey,TValue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Packaging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Mishmash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Maven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76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140</Words>
  <Application>Microsoft Macintosh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Mangal</vt:lpstr>
      <vt:lpstr>Arial</vt:lpstr>
      <vt:lpstr>Office Theme</vt:lpstr>
      <vt:lpstr>Which Programming Languages will still Exist in 2030?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Python?</vt:lpstr>
      <vt:lpstr>Language Comparison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Which Programming Languages will still Exist in 2030?</dc:title>
  <dc:creator>Severance, Charles</dc:creator>
  <cp:lastModifiedBy>Severance, Charles</cp:lastModifiedBy>
  <cp:revision>2</cp:revision>
  <dcterms:created xsi:type="dcterms:W3CDTF">2019-05-04T17:28:47Z</dcterms:created>
  <dcterms:modified xsi:type="dcterms:W3CDTF">2019-05-04T17:45:40Z</dcterms:modified>
</cp:coreProperties>
</file>

<file path=docProps/thumbnail.jpeg>
</file>